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57" r:id="rId3"/>
    <p:sldId id="263" r:id="rId4"/>
    <p:sldId id="258" r:id="rId5"/>
    <p:sldId id="259"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53DC0C-094C-4266-AB18-CA758E6C6274}"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047FD797-EB48-45FE-8F6F-C998CB75FEF0}">
      <dgm:prSet phldrT="[Text]"/>
      <dgm:spPr/>
      <dgm:t>
        <a:bodyPr/>
        <a:lstStyle/>
        <a:p>
          <a:r>
            <a:rPr lang="en-US" b="1" dirty="0">
              <a:solidFill>
                <a:srgbClr val="FF0000"/>
              </a:solidFill>
            </a:rPr>
            <a:t>Personality psychology</a:t>
          </a:r>
        </a:p>
      </dgm:t>
    </dgm:pt>
    <dgm:pt modelId="{656A4096-0C4C-4362-BD98-C764DF8D8F65}" type="parTrans" cxnId="{3B61A40B-CAC6-46F0-B6D8-E8310FD83052}">
      <dgm:prSet/>
      <dgm:spPr/>
      <dgm:t>
        <a:bodyPr/>
        <a:lstStyle/>
        <a:p>
          <a:endParaRPr lang="en-US"/>
        </a:p>
      </dgm:t>
    </dgm:pt>
    <dgm:pt modelId="{F8E4525A-1022-4423-A891-D6DB0E392E02}" type="sibTrans" cxnId="{3B61A40B-CAC6-46F0-B6D8-E8310FD83052}">
      <dgm:prSet/>
      <dgm:spPr/>
      <dgm:t>
        <a:bodyPr/>
        <a:lstStyle/>
        <a:p>
          <a:endParaRPr lang="en-US"/>
        </a:p>
      </dgm:t>
    </dgm:pt>
    <dgm:pt modelId="{DD46106B-9B71-4938-8BDD-C2DFF4A1FAC3}">
      <dgm:prSet phldrT="[Text]"/>
      <dgm:spPr/>
      <dgm:t>
        <a:bodyPr/>
        <a:lstStyle/>
        <a:p>
          <a:r>
            <a:rPr lang="en-US" b="1" dirty="0">
              <a:solidFill>
                <a:srgbClr val="FF0000"/>
              </a:solidFill>
            </a:rPr>
            <a:t>Social psychology</a:t>
          </a:r>
        </a:p>
      </dgm:t>
    </dgm:pt>
    <dgm:pt modelId="{EC65E05A-DB53-4967-8174-6D5C7C976333}" type="parTrans" cxnId="{80D26A24-2A12-4E24-B796-F2C11BA67BE8}">
      <dgm:prSet/>
      <dgm:spPr/>
      <dgm:t>
        <a:bodyPr/>
        <a:lstStyle/>
        <a:p>
          <a:endParaRPr lang="en-US"/>
        </a:p>
      </dgm:t>
    </dgm:pt>
    <dgm:pt modelId="{C0C040C1-1C58-4787-BF80-E5275B111872}" type="sibTrans" cxnId="{80D26A24-2A12-4E24-B796-F2C11BA67BE8}">
      <dgm:prSet/>
      <dgm:spPr/>
      <dgm:t>
        <a:bodyPr/>
        <a:lstStyle/>
        <a:p>
          <a:endParaRPr lang="en-US"/>
        </a:p>
      </dgm:t>
    </dgm:pt>
    <dgm:pt modelId="{101E9827-8CC3-4C0A-BF99-078145C49C1F}">
      <dgm:prSet phldrT="[Text]"/>
      <dgm:spPr/>
      <dgm:t>
        <a:bodyPr/>
        <a:lstStyle/>
        <a:p>
          <a:r>
            <a:rPr lang="en-US" b="1" dirty="0">
              <a:solidFill>
                <a:srgbClr val="FF0000"/>
              </a:solidFill>
            </a:rPr>
            <a:t>Organizational psychology</a:t>
          </a:r>
        </a:p>
      </dgm:t>
    </dgm:pt>
    <dgm:pt modelId="{16BDD33C-7ECF-467F-998D-DE8012B73D59}" type="parTrans" cxnId="{F0CD5D02-B71E-49C2-B021-DBCAE77B7E06}">
      <dgm:prSet/>
      <dgm:spPr/>
      <dgm:t>
        <a:bodyPr/>
        <a:lstStyle/>
        <a:p>
          <a:endParaRPr lang="en-US"/>
        </a:p>
      </dgm:t>
    </dgm:pt>
    <dgm:pt modelId="{6254E721-D6E5-4DB2-94F1-706D262B72F6}" type="sibTrans" cxnId="{F0CD5D02-B71E-49C2-B021-DBCAE77B7E06}">
      <dgm:prSet/>
      <dgm:spPr/>
      <dgm:t>
        <a:bodyPr/>
        <a:lstStyle/>
        <a:p>
          <a:endParaRPr lang="en-US"/>
        </a:p>
      </dgm:t>
    </dgm:pt>
    <dgm:pt modelId="{37B9E822-D33A-4018-952E-043BC2A7B13C}">
      <dgm:prSet phldrT="[Text]"/>
      <dgm:spPr/>
      <dgm:t>
        <a:bodyPr/>
        <a:lstStyle/>
        <a:p>
          <a:r>
            <a:rPr lang="en-US" b="1" dirty="0">
              <a:solidFill>
                <a:srgbClr val="FF0000"/>
              </a:solidFill>
            </a:rPr>
            <a:t>Educational psychology</a:t>
          </a:r>
        </a:p>
      </dgm:t>
    </dgm:pt>
    <dgm:pt modelId="{A8E89A3F-8B89-4AB2-82E0-9FBC9499E635}" type="parTrans" cxnId="{0DF0EA11-5CDC-4A4C-950E-A20C20E7AC6D}">
      <dgm:prSet/>
      <dgm:spPr/>
      <dgm:t>
        <a:bodyPr/>
        <a:lstStyle/>
        <a:p>
          <a:endParaRPr lang="en-US"/>
        </a:p>
      </dgm:t>
    </dgm:pt>
    <dgm:pt modelId="{E20D5E50-AD7A-468C-AFAB-A0F4221D5E37}" type="sibTrans" cxnId="{0DF0EA11-5CDC-4A4C-950E-A20C20E7AC6D}">
      <dgm:prSet/>
      <dgm:spPr/>
      <dgm:t>
        <a:bodyPr/>
        <a:lstStyle/>
        <a:p>
          <a:endParaRPr lang="en-US"/>
        </a:p>
      </dgm:t>
    </dgm:pt>
    <dgm:pt modelId="{800E4855-5766-4D7A-A901-642384B65ABC}">
      <dgm:prSet/>
      <dgm:spPr/>
      <dgm:t>
        <a:bodyPr/>
        <a:lstStyle/>
        <a:p>
          <a:r>
            <a:rPr lang="en-US" b="1" dirty="0">
              <a:solidFill>
                <a:srgbClr val="FF0000"/>
              </a:solidFill>
            </a:rPr>
            <a:t>Developmental psychology</a:t>
          </a:r>
        </a:p>
      </dgm:t>
    </dgm:pt>
    <dgm:pt modelId="{EE28B54B-D959-42D1-BEA7-4B8B4E35BA6C}" type="parTrans" cxnId="{E74AB716-F540-4899-8EA0-19AD6C7CB20C}">
      <dgm:prSet/>
      <dgm:spPr/>
      <dgm:t>
        <a:bodyPr/>
        <a:lstStyle/>
        <a:p>
          <a:endParaRPr lang="en-US"/>
        </a:p>
      </dgm:t>
    </dgm:pt>
    <dgm:pt modelId="{C383034B-67BF-47ED-B380-2F4CBE711CE2}" type="sibTrans" cxnId="{E74AB716-F540-4899-8EA0-19AD6C7CB20C}">
      <dgm:prSet/>
      <dgm:spPr/>
      <dgm:t>
        <a:bodyPr/>
        <a:lstStyle/>
        <a:p>
          <a:endParaRPr lang="en-US"/>
        </a:p>
      </dgm:t>
    </dgm:pt>
    <dgm:pt modelId="{01ECFA62-47A3-4E30-BDB0-A479A4B86382}">
      <dgm:prSet/>
      <dgm:spPr/>
      <dgm:t>
        <a:bodyPr/>
        <a:lstStyle/>
        <a:p>
          <a:r>
            <a:rPr lang="en-US" b="1" dirty="0">
              <a:solidFill>
                <a:srgbClr val="FF0000"/>
              </a:solidFill>
            </a:rPr>
            <a:t>Clinical and Counseling psychology</a:t>
          </a:r>
        </a:p>
      </dgm:t>
    </dgm:pt>
    <dgm:pt modelId="{40445B38-71FB-4165-B228-87F0D262D843}" type="parTrans" cxnId="{992CB5FB-FE86-44E5-BF62-F5BD10772875}">
      <dgm:prSet/>
      <dgm:spPr/>
      <dgm:t>
        <a:bodyPr/>
        <a:lstStyle/>
        <a:p>
          <a:endParaRPr lang="en-US"/>
        </a:p>
      </dgm:t>
    </dgm:pt>
    <dgm:pt modelId="{BAF4D395-3880-47D1-BD25-D092A01A435B}" type="sibTrans" cxnId="{992CB5FB-FE86-44E5-BF62-F5BD10772875}">
      <dgm:prSet/>
      <dgm:spPr/>
      <dgm:t>
        <a:bodyPr/>
        <a:lstStyle/>
        <a:p>
          <a:endParaRPr lang="en-US"/>
        </a:p>
      </dgm:t>
    </dgm:pt>
    <dgm:pt modelId="{1C0C0B0B-A2E4-49FD-8DF9-133DBA4114B6}">
      <dgm:prSet phldrT="[Text]"/>
      <dgm:spPr/>
      <dgm:t>
        <a:bodyPr/>
        <a:lstStyle/>
        <a:p>
          <a:r>
            <a:rPr lang="en-US" b="1" dirty="0">
              <a:solidFill>
                <a:srgbClr val="FF0000"/>
              </a:solidFill>
            </a:rPr>
            <a:t>Experimental and Physiological psychology</a:t>
          </a:r>
        </a:p>
      </dgm:t>
    </dgm:pt>
    <dgm:pt modelId="{26F3D2B0-E39A-41AD-82AD-EACB4E7AA77F}" type="parTrans" cxnId="{26D96B43-5CFC-4F5A-969C-D0807E87B555}">
      <dgm:prSet/>
      <dgm:spPr/>
      <dgm:t>
        <a:bodyPr/>
        <a:lstStyle/>
        <a:p>
          <a:endParaRPr lang="en-US"/>
        </a:p>
      </dgm:t>
    </dgm:pt>
    <dgm:pt modelId="{963E3E77-089A-4F52-9CF3-CFE8453EBBDC}" type="sibTrans" cxnId="{26D96B43-5CFC-4F5A-969C-D0807E87B555}">
      <dgm:prSet/>
      <dgm:spPr/>
      <dgm:t>
        <a:bodyPr/>
        <a:lstStyle/>
        <a:p>
          <a:endParaRPr lang="en-US"/>
        </a:p>
      </dgm:t>
    </dgm:pt>
    <dgm:pt modelId="{46590DFE-126D-4274-B685-A296B70EB8AC}" type="pres">
      <dgm:prSet presAssocID="{2953DC0C-094C-4266-AB18-CA758E6C6274}" presName="diagram" presStyleCnt="0">
        <dgm:presLayoutVars>
          <dgm:dir/>
          <dgm:resizeHandles val="exact"/>
        </dgm:presLayoutVars>
      </dgm:prSet>
      <dgm:spPr/>
      <dgm:t>
        <a:bodyPr/>
        <a:lstStyle/>
        <a:p>
          <a:endParaRPr lang="en-US"/>
        </a:p>
      </dgm:t>
    </dgm:pt>
    <dgm:pt modelId="{0D8C2615-7F06-4B8D-A107-862CF7EF597C}" type="pres">
      <dgm:prSet presAssocID="{047FD797-EB48-45FE-8F6F-C998CB75FEF0}" presName="node" presStyleLbl="node1" presStyleIdx="0" presStyleCnt="7">
        <dgm:presLayoutVars>
          <dgm:bulletEnabled val="1"/>
        </dgm:presLayoutVars>
      </dgm:prSet>
      <dgm:spPr/>
      <dgm:t>
        <a:bodyPr/>
        <a:lstStyle/>
        <a:p>
          <a:endParaRPr lang="en-US"/>
        </a:p>
      </dgm:t>
    </dgm:pt>
    <dgm:pt modelId="{B27008B0-7F0F-4222-BAFA-B761F7D170E0}" type="pres">
      <dgm:prSet presAssocID="{F8E4525A-1022-4423-A891-D6DB0E392E02}" presName="sibTrans" presStyleCnt="0"/>
      <dgm:spPr/>
    </dgm:pt>
    <dgm:pt modelId="{95795429-D0F0-4B3E-BDF9-9EAB4A4B0130}" type="pres">
      <dgm:prSet presAssocID="{DD46106B-9B71-4938-8BDD-C2DFF4A1FAC3}" presName="node" presStyleLbl="node1" presStyleIdx="1" presStyleCnt="7">
        <dgm:presLayoutVars>
          <dgm:bulletEnabled val="1"/>
        </dgm:presLayoutVars>
      </dgm:prSet>
      <dgm:spPr/>
      <dgm:t>
        <a:bodyPr/>
        <a:lstStyle/>
        <a:p>
          <a:endParaRPr lang="en-US"/>
        </a:p>
      </dgm:t>
    </dgm:pt>
    <dgm:pt modelId="{4D40730D-D10E-445E-A64C-71AFD8632612}" type="pres">
      <dgm:prSet presAssocID="{C0C040C1-1C58-4787-BF80-E5275B111872}" presName="sibTrans" presStyleCnt="0"/>
      <dgm:spPr/>
    </dgm:pt>
    <dgm:pt modelId="{C91F3AAE-7AE5-4D9A-BDC1-9F03B0CBFE0C}" type="pres">
      <dgm:prSet presAssocID="{01ECFA62-47A3-4E30-BDB0-A479A4B86382}" presName="node" presStyleLbl="node1" presStyleIdx="2" presStyleCnt="7">
        <dgm:presLayoutVars>
          <dgm:bulletEnabled val="1"/>
        </dgm:presLayoutVars>
      </dgm:prSet>
      <dgm:spPr/>
      <dgm:t>
        <a:bodyPr/>
        <a:lstStyle/>
        <a:p>
          <a:endParaRPr lang="en-US"/>
        </a:p>
      </dgm:t>
    </dgm:pt>
    <dgm:pt modelId="{0EDC1A3F-258E-44EF-9163-29CFB4F62C99}" type="pres">
      <dgm:prSet presAssocID="{BAF4D395-3880-47D1-BD25-D092A01A435B}" presName="sibTrans" presStyleCnt="0"/>
      <dgm:spPr/>
    </dgm:pt>
    <dgm:pt modelId="{1E03BB20-969D-4591-AB2B-441BB12E4C8B}" type="pres">
      <dgm:prSet presAssocID="{800E4855-5766-4D7A-A901-642384B65ABC}" presName="node" presStyleLbl="node1" presStyleIdx="3" presStyleCnt="7">
        <dgm:presLayoutVars>
          <dgm:bulletEnabled val="1"/>
        </dgm:presLayoutVars>
      </dgm:prSet>
      <dgm:spPr/>
      <dgm:t>
        <a:bodyPr/>
        <a:lstStyle/>
        <a:p>
          <a:endParaRPr lang="en-US"/>
        </a:p>
      </dgm:t>
    </dgm:pt>
    <dgm:pt modelId="{9707A738-42F5-4252-8252-C0003D35CDCE}" type="pres">
      <dgm:prSet presAssocID="{C383034B-67BF-47ED-B380-2F4CBE711CE2}" presName="sibTrans" presStyleCnt="0"/>
      <dgm:spPr/>
    </dgm:pt>
    <dgm:pt modelId="{EFFD6229-E0E5-4D81-9854-5C8775DC2DD6}" type="pres">
      <dgm:prSet presAssocID="{37B9E822-D33A-4018-952E-043BC2A7B13C}" presName="node" presStyleLbl="node1" presStyleIdx="4" presStyleCnt="7">
        <dgm:presLayoutVars>
          <dgm:bulletEnabled val="1"/>
        </dgm:presLayoutVars>
      </dgm:prSet>
      <dgm:spPr/>
      <dgm:t>
        <a:bodyPr/>
        <a:lstStyle/>
        <a:p>
          <a:endParaRPr lang="en-US"/>
        </a:p>
      </dgm:t>
    </dgm:pt>
    <dgm:pt modelId="{592A2117-41A3-4A24-9C2A-E59A265291A5}" type="pres">
      <dgm:prSet presAssocID="{E20D5E50-AD7A-468C-AFAB-A0F4221D5E37}" presName="sibTrans" presStyleCnt="0"/>
      <dgm:spPr/>
    </dgm:pt>
    <dgm:pt modelId="{FB92F5F4-FB50-4161-970D-BBB257263845}" type="pres">
      <dgm:prSet presAssocID="{101E9827-8CC3-4C0A-BF99-078145C49C1F}" presName="node" presStyleLbl="node1" presStyleIdx="5" presStyleCnt="7">
        <dgm:presLayoutVars>
          <dgm:bulletEnabled val="1"/>
        </dgm:presLayoutVars>
      </dgm:prSet>
      <dgm:spPr/>
      <dgm:t>
        <a:bodyPr/>
        <a:lstStyle/>
        <a:p>
          <a:endParaRPr lang="en-US"/>
        </a:p>
      </dgm:t>
    </dgm:pt>
    <dgm:pt modelId="{80EF64CD-A2F2-4573-8869-421A93DAEF86}" type="pres">
      <dgm:prSet presAssocID="{6254E721-D6E5-4DB2-94F1-706D262B72F6}" presName="sibTrans" presStyleCnt="0"/>
      <dgm:spPr/>
    </dgm:pt>
    <dgm:pt modelId="{65C6AAFB-2C40-4349-9185-5A7FED23A279}" type="pres">
      <dgm:prSet presAssocID="{1C0C0B0B-A2E4-49FD-8DF9-133DBA4114B6}" presName="node" presStyleLbl="node1" presStyleIdx="6" presStyleCnt="7">
        <dgm:presLayoutVars>
          <dgm:bulletEnabled val="1"/>
        </dgm:presLayoutVars>
      </dgm:prSet>
      <dgm:spPr/>
      <dgm:t>
        <a:bodyPr/>
        <a:lstStyle/>
        <a:p>
          <a:endParaRPr lang="en-US"/>
        </a:p>
      </dgm:t>
    </dgm:pt>
  </dgm:ptLst>
  <dgm:cxnLst>
    <dgm:cxn modelId="{B6C0A20A-399C-494E-943F-4AE01426298B}" type="presOf" srcId="{800E4855-5766-4D7A-A901-642384B65ABC}" destId="{1E03BB20-969D-4591-AB2B-441BB12E4C8B}" srcOrd="0" destOrd="0" presId="urn:microsoft.com/office/officeart/2005/8/layout/default#1"/>
    <dgm:cxn modelId="{E3F09457-42E8-4DC9-90E9-A0B7FB5D4538}" type="presOf" srcId="{2953DC0C-094C-4266-AB18-CA758E6C6274}" destId="{46590DFE-126D-4274-B685-A296B70EB8AC}" srcOrd="0" destOrd="0" presId="urn:microsoft.com/office/officeart/2005/8/layout/default#1"/>
    <dgm:cxn modelId="{992CB5FB-FE86-44E5-BF62-F5BD10772875}" srcId="{2953DC0C-094C-4266-AB18-CA758E6C6274}" destId="{01ECFA62-47A3-4E30-BDB0-A479A4B86382}" srcOrd="2" destOrd="0" parTransId="{40445B38-71FB-4165-B228-87F0D262D843}" sibTransId="{BAF4D395-3880-47D1-BD25-D092A01A435B}"/>
    <dgm:cxn modelId="{02335B79-A192-40FC-A585-6C44461C589D}" type="presOf" srcId="{37B9E822-D33A-4018-952E-043BC2A7B13C}" destId="{EFFD6229-E0E5-4D81-9854-5C8775DC2DD6}" srcOrd="0" destOrd="0" presId="urn:microsoft.com/office/officeart/2005/8/layout/default#1"/>
    <dgm:cxn modelId="{F0CD5D02-B71E-49C2-B021-DBCAE77B7E06}" srcId="{2953DC0C-094C-4266-AB18-CA758E6C6274}" destId="{101E9827-8CC3-4C0A-BF99-078145C49C1F}" srcOrd="5" destOrd="0" parTransId="{16BDD33C-7ECF-467F-998D-DE8012B73D59}" sibTransId="{6254E721-D6E5-4DB2-94F1-706D262B72F6}"/>
    <dgm:cxn modelId="{6E6CB084-2135-4550-9542-A91E7722DE40}" type="presOf" srcId="{1C0C0B0B-A2E4-49FD-8DF9-133DBA4114B6}" destId="{65C6AAFB-2C40-4349-9185-5A7FED23A279}" srcOrd="0" destOrd="0" presId="urn:microsoft.com/office/officeart/2005/8/layout/default#1"/>
    <dgm:cxn modelId="{8766FFF1-4F8F-4D05-978A-502B36E87A21}" type="presOf" srcId="{047FD797-EB48-45FE-8F6F-C998CB75FEF0}" destId="{0D8C2615-7F06-4B8D-A107-862CF7EF597C}" srcOrd="0" destOrd="0" presId="urn:microsoft.com/office/officeart/2005/8/layout/default#1"/>
    <dgm:cxn modelId="{1907C56D-668B-421E-B4A4-6AC9FC71A24D}" type="presOf" srcId="{DD46106B-9B71-4938-8BDD-C2DFF4A1FAC3}" destId="{95795429-D0F0-4B3E-BDF9-9EAB4A4B0130}" srcOrd="0" destOrd="0" presId="urn:microsoft.com/office/officeart/2005/8/layout/default#1"/>
    <dgm:cxn modelId="{3DD78E46-C174-4D6B-86DE-9686D3FDD138}" type="presOf" srcId="{101E9827-8CC3-4C0A-BF99-078145C49C1F}" destId="{FB92F5F4-FB50-4161-970D-BBB257263845}" srcOrd="0" destOrd="0" presId="urn:microsoft.com/office/officeart/2005/8/layout/default#1"/>
    <dgm:cxn modelId="{020091B9-2F6A-49CC-AF93-82DF9DE1D84A}" type="presOf" srcId="{01ECFA62-47A3-4E30-BDB0-A479A4B86382}" destId="{C91F3AAE-7AE5-4D9A-BDC1-9F03B0CBFE0C}" srcOrd="0" destOrd="0" presId="urn:microsoft.com/office/officeart/2005/8/layout/default#1"/>
    <dgm:cxn modelId="{E74AB716-F540-4899-8EA0-19AD6C7CB20C}" srcId="{2953DC0C-094C-4266-AB18-CA758E6C6274}" destId="{800E4855-5766-4D7A-A901-642384B65ABC}" srcOrd="3" destOrd="0" parTransId="{EE28B54B-D959-42D1-BEA7-4B8B4E35BA6C}" sibTransId="{C383034B-67BF-47ED-B380-2F4CBE711CE2}"/>
    <dgm:cxn modelId="{26D96B43-5CFC-4F5A-969C-D0807E87B555}" srcId="{2953DC0C-094C-4266-AB18-CA758E6C6274}" destId="{1C0C0B0B-A2E4-49FD-8DF9-133DBA4114B6}" srcOrd="6" destOrd="0" parTransId="{26F3D2B0-E39A-41AD-82AD-EACB4E7AA77F}" sibTransId="{963E3E77-089A-4F52-9CF3-CFE8453EBBDC}"/>
    <dgm:cxn modelId="{3B61A40B-CAC6-46F0-B6D8-E8310FD83052}" srcId="{2953DC0C-094C-4266-AB18-CA758E6C6274}" destId="{047FD797-EB48-45FE-8F6F-C998CB75FEF0}" srcOrd="0" destOrd="0" parTransId="{656A4096-0C4C-4362-BD98-C764DF8D8F65}" sibTransId="{F8E4525A-1022-4423-A891-D6DB0E392E02}"/>
    <dgm:cxn modelId="{80D26A24-2A12-4E24-B796-F2C11BA67BE8}" srcId="{2953DC0C-094C-4266-AB18-CA758E6C6274}" destId="{DD46106B-9B71-4938-8BDD-C2DFF4A1FAC3}" srcOrd="1" destOrd="0" parTransId="{EC65E05A-DB53-4967-8174-6D5C7C976333}" sibTransId="{C0C040C1-1C58-4787-BF80-E5275B111872}"/>
    <dgm:cxn modelId="{0DF0EA11-5CDC-4A4C-950E-A20C20E7AC6D}" srcId="{2953DC0C-094C-4266-AB18-CA758E6C6274}" destId="{37B9E822-D33A-4018-952E-043BC2A7B13C}" srcOrd="4" destOrd="0" parTransId="{A8E89A3F-8B89-4AB2-82E0-9FBC9499E635}" sibTransId="{E20D5E50-AD7A-468C-AFAB-A0F4221D5E37}"/>
    <dgm:cxn modelId="{A941FAFE-459B-4B9B-9316-779C492E0100}" type="presParOf" srcId="{46590DFE-126D-4274-B685-A296B70EB8AC}" destId="{0D8C2615-7F06-4B8D-A107-862CF7EF597C}" srcOrd="0" destOrd="0" presId="urn:microsoft.com/office/officeart/2005/8/layout/default#1"/>
    <dgm:cxn modelId="{B22CFD8B-F5E7-4F24-9CF1-C896162DCFF6}" type="presParOf" srcId="{46590DFE-126D-4274-B685-A296B70EB8AC}" destId="{B27008B0-7F0F-4222-BAFA-B761F7D170E0}" srcOrd="1" destOrd="0" presId="urn:microsoft.com/office/officeart/2005/8/layout/default#1"/>
    <dgm:cxn modelId="{7E746D84-2E32-4CF3-82FF-F287F9C3633C}" type="presParOf" srcId="{46590DFE-126D-4274-B685-A296B70EB8AC}" destId="{95795429-D0F0-4B3E-BDF9-9EAB4A4B0130}" srcOrd="2" destOrd="0" presId="urn:microsoft.com/office/officeart/2005/8/layout/default#1"/>
    <dgm:cxn modelId="{5C42055D-157C-4B17-A4FE-7DB8355A2999}" type="presParOf" srcId="{46590DFE-126D-4274-B685-A296B70EB8AC}" destId="{4D40730D-D10E-445E-A64C-71AFD8632612}" srcOrd="3" destOrd="0" presId="urn:microsoft.com/office/officeart/2005/8/layout/default#1"/>
    <dgm:cxn modelId="{38AAC2A2-371A-42B8-84A5-D54C3F4895B9}" type="presParOf" srcId="{46590DFE-126D-4274-B685-A296B70EB8AC}" destId="{C91F3AAE-7AE5-4D9A-BDC1-9F03B0CBFE0C}" srcOrd="4" destOrd="0" presId="urn:microsoft.com/office/officeart/2005/8/layout/default#1"/>
    <dgm:cxn modelId="{22406426-6139-4E46-8EBB-2CCF2761EC27}" type="presParOf" srcId="{46590DFE-126D-4274-B685-A296B70EB8AC}" destId="{0EDC1A3F-258E-44EF-9163-29CFB4F62C99}" srcOrd="5" destOrd="0" presId="urn:microsoft.com/office/officeart/2005/8/layout/default#1"/>
    <dgm:cxn modelId="{0F1802EC-35CE-44E7-B37B-510B6BA7EAEE}" type="presParOf" srcId="{46590DFE-126D-4274-B685-A296B70EB8AC}" destId="{1E03BB20-969D-4591-AB2B-441BB12E4C8B}" srcOrd="6" destOrd="0" presId="urn:microsoft.com/office/officeart/2005/8/layout/default#1"/>
    <dgm:cxn modelId="{EC5B5BF6-D7F0-420E-80E2-F5691CAF1299}" type="presParOf" srcId="{46590DFE-126D-4274-B685-A296B70EB8AC}" destId="{9707A738-42F5-4252-8252-C0003D35CDCE}" srcOrd="7" destOrd="0" presId="urn:microsoft.com/office/officeart/2005/8/layout/default#1"/>
    <dgm:cxn modelId="{141503D2-45C1-485F-ACD9-BA6ECA6F0076}" type="presParOf" srcId="{46590DFE-126D-4274-B685-A296B70EB8AC}" destId="{EFFD6229-E0E5-4D81-9854-5C8775DC2DD6}" srcOrd="8" destOrd="0" presId="urn:microsoft.com/office/officeart/2005/8/layout/default#1"/>
    <dgm:cxn modelId="{DE4BC3B1-0E54-43BC-B444-5FC79AFC37AE}" type="presParOf" srcId="{46590DFE-126D-4274-B685-A296B70EB8AC}" destId="{592A2117-41A3-4A24-9C2A-E59A265291A5}" srcOrd="9" destOrd="0" presId="urn:microsoft.com/office/officeart/2005/8/layout/default#1"/>
    <dgm:cxn modelId="{D07893FE-C9A2-4042-9BEE-1C65A1B7A9B5}" type="presParOf" srcId="{46590DFE-126D-4274-B685-A296B70EB8AC}" destId="{FB92F5F4-FB50-4161-970D-BBB257263845}" srcOrd="10" destOrd="0" presId="urn:microsoft.com/office/officeart/2005/8/layout/default#1"/>
    <dgm:cxn modelId="{11AB7FCC-7F31-4771-AD86-E3F591CADD37}" type="presParOf" srcId="{46590DFE-126D-4274-B685-A296B70EB8AC}" destId="{80EF64CD-A2F2-4573-8869-421A93DAEF86}" srcOrd="11" destOrd="0" presId="urn:microsoft.com/office/officeart/2005/8/layout/default#1"/>
    <dgm:cxn modelId="{B212512D-5C23-444F-80B2-F0EE5DEF59BC}" type="presParOf" srcId="{46590DFE-126D-4274-B685-A296B70EB8AC}" destId="{65C6AAFB-2C40-4349-9185-5A7FED23A279}" srcOrd="12"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8C2615-7F06-4B8D-A107-862CF7EF597C}">
      <dsp:nvSpPr>
        <dsp:cNvPr id="0" name=""/>
        <dsp:cNvSpPr/>
      </dsp:nvSpPr>
      <dsp:spPr>
        <a:xfrm>
          <a:off x="604361" y="694"/>
          <a:ext cx="2194024" cy="13164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rgbClr val="FF0000"/>
              </a:solidFill>
            </a:rPr>
            <a:t>Personality psychology</a:t>
          </a:r>
        </a:p>
      </dsp:txBody>
      <dsp:txXfrm>
        <a:off x="604361" y="694"/>
        <a:ext cx="2194024" cy="1316414"/>
      </dsp:txXfrm>
    </dsp:sp>
    <dsp:sp modelId="{95795429-D0F0-4B3E-BDF9-9EAB4A4B0130}">
      <dsp:nvSpPr>
        <dsp:cNvPr id="0" name=""/>
        <dsp:cNvSpPr/>
      </dsp:nvSpPr>
      <dsp:spPr>
        <a:xfrm>
          <a:off x="3017787" y="694"/>
          <a:ext cx="2194024" cy="13164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rgbClr val="FF0000"/>
              </a:solidFill>
            </a:rPr>
            <a:t>Social psychology</a:t>
          </a:r>
        </a:p>
      </dsp:txBody>
      <dsp:txXfrm>
        <a:off x="3017787" y="694"/>
        <a:ext cx="2194024" cy="1316414"/>
      </dsp:txXfrm>
    </dsp:sp>
    <dsp:sp modelId="{C91F3AAE-7AE5-4D9A-BDC1-9F03B0CBFE0C}">
      <dsp:nvSpPr>
        <dsp:cNvPr id="0" name=""/>
        <dsp:cNvSpPr/>
      </dsp:nvSpPr>
      <dsp:spPr>
        <a:xfrm>
          <a:off x="5431214" y="694"/>
          <a:ext cx="2194024" cy="13164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rgbClr val="FF0000"/>
              </a:solidFill>
            </a:rPr>
            <a:t>Clinical and Counseling psychology</a:t>
          </a:r>
        </a:p>
      </dsp:txBody>
      <dsp:txXfrm>
        <a:off x="5431214" y="694"/>
        <a:ext cx="2194024" cy="1316414"/>
      </dsp:txXfrm>
    </dsp:sp>
    <dsp:sp modelId="{1E03BB20-969D-4591-AB2B-441BB12E4C8B}">
      <dsp:nvSpPr>
        <dsp:cNvPr id="0" name=""/>
        <dsp:cNvSpPr/>
      </dsp:nvSpPr>
      <dsp:spPr>
        <a:xfrm>
          <a:off x="604361" y="1536511"/>
          <a:ext cx="2194024" cy="13164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rgbClr val="FF0000"/>
              </a:solidFill>
            </a:rPr>
            <a:t>Developmental psychology</a:t>
          </a:r>
        </a:p>
      </dsp:txBody>
      <dsp:txXfrm>
        <a:off x="604361" y="1536511"/>
        <a:ext cx="2194024" cy="1316414"/>
      </dsp:txXfrm>
    </dsp:sp>
    <dsp:sp modelId="{EFFD6229-E0E5-4D81-9854-5C8775DC2DD6}">
      <dsp:nvSpPr>
        <dsp:cNvPr id="0" name=""/>
        <dsp:cNvSpPr/>
      </dsp:nvSpPr>
      <dsp:spPr>
        <a:xfrm>
          <a:off x="3017787" y="1536511"/>
          <a:ext cx="2194024" cy="13164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rgbClr val="FF0000"/>
              </a:solidFill>
            </a:rPr>
            <a:t>Educational psychology</a:t>
          </a:r>
        </a:p>
      </dsp:txBody>
      <dsp:txXfrm>
        <a:off x="3017787" y="1536511"/>
        <a:ext cx="2194024" cy="1316414"/>
      </dsp:txXfrm>
    </dsp:sp>
    <dsp:sp modelId="{FB92F5F4-FB50-4161-970D-BBB257263845}">
      <dsp:nvSpPr>
        <dsp:cNvPr id="0" name=""/>
        <dsp:cNvSpPr/>
      </dsp:nvSpPr>
      <dsp:spPr>
        <a:xfrm>
          <a:off x="5431214" y="1536511"/>
          <a:ext cx="2194024" cy="13164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rgbClr val="FF0000"/>
              </a:solidFill>
            </a:rPr>
            <a:t>Organizational psychology</a:t>
          </a:r>
        </a:p>
      </dsp:txBody>
      <dsp:txXfrm>
        <a:off x="5431214" y="1536511"/>
        <a:ext cx="2194024" cy="1316414"/>
      </dsp:txXfrm>
    </dsp:sp>
    <dsp:sp modelId="{65C6AAFB-2C40-4349-9185-5A7FED23A279}">
      <dsp:nvSpPr>
        <dsp:cNvPr id="0" name=""/>
        <dsp:cNvSpPr/>
      </dsp:nvSpPr>
      <dsp:spPr>
        <a:xfrm>
          <a:off x="3017787" y="3072328"/>
          <a:ext cx="2194024" cy="13164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rgbClr val="FF0000"/>
              </a:solidFill>
            </a:rPr>
            <a:t>Experimental and Physiological psychology</a:t>
          </a:r>
        </a:p>
      </dsp:txBody>
      <dsp:txXfrm>
        <a:off x="3017787" y="3072328"/>
        <a:ext cx="2194024" cy="1316414"/>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2405FD6F-AB19-4634-9E5A-FBF6BCD29766}" type="datetimeFigureOut">
              <a:rPr lang="en-US" smtClean="0"/>
              <a:pPr/>
              <a:t>5/13/2020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E648076F-16E6-4BB8-B765-CC39A6FA791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405FD6F-AB19-4634-9E5A-FBF6BCD29766}" type="datetimeFigureOut">
              <a:rPr lang="en-US" smtClean="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48076F-16E6-4BB8-B765-CC39A6FA791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405FD6F-AB19-4634-9E5A-FBF6BCD29766}" type="datetimeFigureOut">
              <a:rPr lang="en-US" smtClean="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48076F-16E6-4BB8-B765-CC39A6FA791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405FD6F-AB19-4634-9E5A-FBF6BCD29766}" type="datetimeFigureOut">
              <a:rPr lang="en-US" smtClean="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48076F-16E6-4BB8-B765-CC39A6FA791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405FD6F-AB19-4634-9E5A-FBF6BCD29766}" type="datetimeFigureOut">
              <a:rPr lang="en-US" smtClean="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48076F-16E6-4BB8-B765-CC39A6FA791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405FD6F-AB19-4634-9E5A-FBF6BCD29766}" type="datetimeFigureOut">
              <a:rPr lang="en-US" smtClean="0"/>
              <a:pPr/>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48076F-16E6-4BB8-B765-CC39A6FA791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405FD6F-AB19-4634-9E5A-FBF6BCD29766}" type="datetimeFigureOut">
              <a:rPr lang="en-US" smtClean="0"/>
              <a:pPr/>
              <a:t>5/13/2020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648076F-16E6-4BB8-B765-CC39A6FA791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2405FD6F-AB19-4634-9E5A-FBF6BCD29766}" type="datetimeFigureOut">
              <a:rPr lang="en-US" smtClean="0"/>
              <a:pPr/>
              <a:t>5/13/2020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648076F-16E6-4BB8-B765-CC39A6FA791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05FD6F-AB19-4634-9E5A-FBF6BCD29766}" type="datetimeFigureOut">
              <a:rPr lang="en-US" smtClean="0"/>
              <a:pPr/>
              <a:t>5/13/2020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648076F-16E6-4BB8-B765-CC39A6FA791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405FD6F-AB19-4634-9E5A-FBF6BCD29766}" type="datetimeFigureOut">
              <a:rPr lang="en-US" smtClean="0"/>
              <a:pPr/>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48076F-16E6-4BB8-B765-CC39A6FA791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405FD6F-AB19-4634-9E5A-FBF6BCD29766}" type="datetimeFigureOut">
              <a:rPr lang="en-US" smtClean="0"/>
              <a:pPr/>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E648076F-16E6-4BB8-B765-CC39A6FA7913}"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405FD6F-AB19-4634-9E5A-FBF6BCD29766}" type="datetimeFigureOut">
              <a:rPr lang="en-US" smtClean="0"/>
              <a:pPr/>
              <a:t>5/13/2020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648076F-16E6-4BB8-B765-CC39A6FA7913}"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Psychology</a:t>
            </a:r>
            <a:endParaRPr lang="en-US" dirty="0"/>
          </a:p>
        </p:txBody>
      </p:sp>
      <p:sp>
        <p:nvSpPr>
          <p:cNvPr id="3" name="Subtitle 2"/>
          <p:cNvSpPr>
            <a:spLocks noGrp="1"/>
          </p:cNvSpPr>
          <p:nvPr>
            <p:ph type="subTitle" idx="1"/>
          </p:nvPr>
        </p:nvSpPr>
        <p:spPr/>
        <p:txBody>
          <a:bodyPr>
            <a:normAutofit fontScale="62500" lnSpcReduction="20000"/>
          </a:bodyPr>
          <a:lstStyle/>
          <a:p>
            <a:pPr algn="just"/>
            <a:r>
              <a:rPr lang="en-US" altLang="en-US" sz="2800" dirty="0" smtClean="0">
                <a:latin typeface="Times New Roman" pitchFamily="18" charset="0"/>
                <a:cs typeface="Times New Roman" pitchFamily="18" charset="0"/>
              </a:rPr>
              <a:t>Class :B.S </a:t>
            </a:r>
          </a:p>
          <a:p>
            <a:pPr algn="just"/>
            <a:r>
              <a:rPr lang="en-US" altLang="en-US" sz="2800" dirty="0" smtClean="0">
                <a:latin typeface="Times New Roman" pitchFamily="18" charset="0"/>
                <a:cs typeface="Times New Roman" pitchFamily="18" charset="0"/>
              </a:rPr>
              <a:t>Semester :6</a:t>
            </a:r>
          </a:p>
          <a:p>
            <a:pPr algn="just"/>
            <a:r>
              <a:rPr lang="en-US" altLang="en-US" sz="2800" dirty="0" smtClean="0">
                <a:latin typeface="Times New Roman" pitchFamily="18" charset="0"/>
                <a:cs typeface="Times New Roman" pitchFamily="18" charset="0"/>
              </a:rPr>
              <a:t>Course Title :Sports Psychology </a:t>
            </a:r>
          </a:p>
          <a:p>
            <a:pPr algn="just"/>
            <a:r>
              <a:rPr lang="en-US" altLang="en-US" sz="2800" dirty="0" smtClean="0">
                <a:latin typeface="Times New Roman" pitchFamily="18" charset="0"/>
                <a:cs typeface="Times New Roman" pitchFamily="18" charset="0"/>
              </a:rPr>
              <a:t>Department : Physical Education</a:t>
            </a:r>
          </a:p>
          <a:p>
            <a:pPr algn="just"/>
            <a:r>
              <a:rPr lang="en-US" altLang="en-US" sz="2800" dirty="0" smtClean="0">
                <a:latin typeface="Times New Roman" pitchFamily="18" charset="0"/>
                <a:cs typeface="Times New Roman" pitchFamily="18" charset="0"/>
              </a:rPr>
              <a:t>Instructor </a:t>
            </a:r>
            <a:r>
              <a:rPr lang="en-US" altLang="en-US" sz="2800" b="1" dirty="0" smtClean="0">
                <a:latin typeface="Times New Roman" pitchFamily="18" charset="0"/>
                <a:cs typeface="Times New Roman" pitchFamily="18" charset="0"/>
              </a:rPr>
              <a:t>N</a:t>
            </a:r>
            <a:r>
              <a:rPr lang="en-US" altLang="en-US" sz="2800" dirty="0" smtClean="0">
                <a:latin typeface="Times New Roman" pitchFamily="18" charset="0"/>
                <a:cs typeface="Times New Roman" pitchFamily="18" charset="0"/>
              </a:rPr>
              <a:t>ame:   </a:t>
            </a:r>
            <a:r>
              <a:rPr lang="en-US" altLang="en-US" sz="2800" dirty="0" err="1" smtClean="0">
                <a:latin typeface="Times New Roman" pitchFamily="18" charset="0"/>
                <a:cs typeface="Times New Roman" pitchFamily="18" charset="0"/>
              </a:rPr>
              <a:t>Syeda</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Maryam</a:t>
            </a:r>
            <a:r>
              <a:rPr lang="en-US" altLang="en-US" sz="2800" dirty="0" smtClean="0">
                <a:latin typeface="Times New Roman" pitchFamily="18" charset="0"/>
                <a:cs typeface="Times New Roman" pitchFamily="18" charset="0"/>
              </a:rPr>
              <a:t> Zahra</a:t>
            </a:r>
          </a:p>
          <a:p>
            <a:pPr algn="just"/>
            <a:r>
              <a:rPr lang="en-US" altLang="en-US" sz="2800" dirty="0" smtClean="0">
                <a:latin typeface="Times New Roman" pitchFamily="18" charset="0"/>
                <a:cs typeface="Times New Roman" pitchFamily="18" charset="0"/>
              </a:rPr>
              <a:t>Email.Maryamsyed565@gmail.com / Marya.zahra@lcwu.edu.pk</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t>Personality</a:t>
            </a:r>
            <a:endParaRPr lang="en-US" dirty="0"/>
          </a:p>
        </p:txBody>
      </p:sp>
      <p:sp>
        <p:nvSpPr>
          <p:cNvPr id="5" name="Content Placeholder 4"/>
          <p:cNvSpPr>
            <a:spLocks noGrp="1"/>
          </p:cNvSpPr>
          <p:nvPr>
            <p:ph sz="half" idx="1"/>
          </p:nvPr>
        </p:nvSpPr>
        <p:spPr/>
        <p:txBody>
          <a:bodyPr>
            <a:normAutofit lnSpcReduction="10000"/>
          </a:bodyPr>
          <a:lstStyle/>
          <a:p>
            <a:pPr>
              <a:buFont typeface="Wingdings 2" panose="05020102010507070707" pitchFamily="18" charset="2"/>
              <a:buNone/>
              <a:defRPr/>
            </a:pPr>
            <a:r>
              <a:rPr lang="en-US" altLang="en-US" dirty="0">
                <a:latin typeface="Andalus" panose="02020603050405020304" pitchFamily="18" charset="-78"/>
                <a:cs typeface="Andalus" panose="02020603050405020304" pitchFamily="18" charset="-78"/>
              </a:rPr>
              <a:t>A </a:t>
            </a:r>
            <a:r>
              <a:rPr lang="en-US" altLang="en-US" i="1" dirty="0">
                <a:latin typeface="Andalus" panose="02020603050405020304" pitchFamily="18" charset="-78"/>
                <a:cs typeface="Andalus" panose="02020603050405020304" pitchFamily="18" charset="-78"/>
              </a:rPr>
              <a:t>‘pattern of characteristic thoughts, feelings and behaviors that distinguishes one person from another and that persists over time and situations’. </a:t>
            </a:r>
          </a:p>
          <a:p>
            <a:pPr>
              <a:defRPr/>
            </a:pPr>
            <a:endParaRPr lang="en-US" altLang="en-US" dirty="0"/>
          </a:p>
          <a:p>
            <a:endParaRPr lang="en-US" dirty="0"/>
          </a:p>
        </p:txBody>
      </p:sp>
      <p:sp>
        <p:nvSpPr>
          <p:cNvPr id="6" name="Content Placeholder 5"/>
          <p:cNvSpPr>
            <a:spLocks noGrp="1"/>
          </p:cNvSpPr>
          <p:nvPr>
            <p:ph sz="half" idx="2"/>
          </p:nvPr>
        </p:nvSpPr>
        <p:spPr/>
        <p:txBody>
          <a:bodyPr>
            <a:normAutofit lnSpcReduction="10000"/>
          </a:bodyPr>
          <a:lstStyle/>
          <a:p>
            <a:pPr marL="274320" indent="-274320">
              <a:spcBef>
                <a:spcPts val="580"/>
              </a:spcBef>
              <a:buNone/>
              <a:defRPr/>
            </a:pPr>
            <a:r>
              <a:rPr lang="en-US" sz="3200" dirty="0">
                <a:latin typeface="Andalus" pitchFamily="18" charset="-78"/>
                <a:cs typeface="Andalus" pitchFamily="18" charset="-78"/>
              </a:rPr>
              <a:t>The definition suggests that personality is made up of: </a:t>
            </a:r>
          </a:p>
          <a:p>
            <a:pPr marL="548640" lvl="1">
              <a:spcBef>
                <a:spcPts val="370"/>
              </a:spcBef>
              <a:buFont typeface="Wingdings 2"/>
              <a:buChar char=""/>
              <a:defRPr/>
            </a:pPr>
            <a:r>
              <a:rPr lang="en-US" sz="3200" dirty="0">
                <a:latin typeface="Andalus" pitchFamily="18" charset="-78"/>
                <a:cs typeface="Andalus" pitchFamily="18" charset="-78"/>
              </a:rPr>
              <a:t>combination of characteristics and behavior. </a:t>
            </a:r>
          </a:p>
          <a:p>
            <a:pPr marL="548640" lvl="1">
              <a:spcBef>
                <a:spcPts val="370"/>
              </a:spcBef>
              <a:buFont typeface="Wingdings 2"/>
              <a:buChar char=""/>
              <a:defRPr/>
            </a:pPr>
            <a:r>
              <a:rPr lang="en-US" sz="3200" dirty="0">
                <a:latin typeface="Andalus" pitchFamily="18" charset="-78"/>
                <a:cs typeface="Andalus" pitchFamily="18" charset="-78"/>
              </a:rPr>
              <a:t>uniqueness of characteristics</a:t>
            </a:r>
          </a:p>
          <a:p>
            <a:pPr marL="548640" lvl="1">
              <a:spcBef>
                <a:spcPts val="370"/>
              </a:spcBef>
              <a:buFont typeface="Wingdings 2"/>
              <a:buChar char=""/>
              <a:defRPr/>
            </a:pPr>
            <a:r>
              <a:rPr lang="en-US" sz="3200" dirty="0">
                <a:latin typeface="Andalus" pitchFamily="18" charset="-78"/>
                <a:cs typeface="Andalus" pitchFamily="18" charset="-78"/>
              </a:rPr>
              <a:t>consistency</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457201"/>
            <a:ext cx="7772400" cy="1219199"/>
          </a:xfrm>
        </p:spPr>
        <p:txBody>
          <a:bodyPr/>
          <a:lstStyle/>
          <a:p>
            <a:r>
              <a:rPr lang="en-US" altLang="en-US" dirty="0"/>
              <a:t>Personality of Psychology</a:t>
            </a:r>
            <a:endParaRPr lang="en-US" dirty="0"/>
          </a:p>
        </p:txBody>
      </p:sp>
      <p:sp>
        <p:nvSpPr>
          <p:cNvPr id="6" name="Subtitle 5"/>
          <p:cNvSpPr>
            <a:spLocks noGrp="1"/>
          </p:cNvSpPr>
          <p:nvPr>
            <p:ph type="subTitle" idx="1"/>
          </p:nvPr>
        </p:nvSpPr>
        <p:spPr>
          <a:xfrm>
            <a:off x="762000" y="1981200"/>
            <a:ext cx="7696200" cy="4038600"/>
          </a:xfrm>
        </p:spPr>
        <p:txBody>
          <a:bodyPr>
            <a:normAutofit/>
          </a:bodyPr>
          <a:lstStyle/>
          <a:p>
            <a:pPr algn="just">
              <a:buFont typeface="Wingdings" pitchFamily="2" charset="2"/>
              <a:buChar char="Ø"/>
              <a:defRPr/>
            </a:pPr>
            <a:r>
              <a:rPr lang="en-US" altLang="en-US" b="1" dirty="0">
                <a:latin typeface="Andalus" panose="02020603050405020304" pitchFamily="18" charset="-78"/>
                <a:cs typeface="Andalus" panose="02020603050405020304" pitchFamily="18" charset="-78"/>
              </a:rPr>
              <a:t>Examples of these traits: </a:t>
            </a:r>
            <a:r>
              <a:rPr lang="en-US" altLang="en-US" dirty="0">
                <a:latin typeface="Andalus" panose="02020603050405020304" pitchFamily="18" charset="-78"/>
                <a:cs typeface="Andalus" panose="02020603050405020304" pitchFamily="18" charset="-78"/>
              </a:rPr>
              <a:t>thinking, feeling, acting, believing, self control, individual organization of behavior, interpersonal relationship skills and others.</a:t>
            </a:r>
          </a:p>
          <a:p>
            <a:pPr algn="just">
              <a:buFont typeface="Wingdings" pitchFamily="2" charset="2"/>
              <a:buChar char="Ø"/>
              <a:defRPr/>
            </a:pPr>
            <a:r>
              <a:rPr lang="en-US" altLang="en-US" dirty="0">
                <a:latin typeface="Andalus" panose="02020603050405020304" pitchFamily="18" charset="-78"/>
                <a:cs typeface="Andalus" panose="02020603050405020304" pitchFamily="18" charset="-78"/>
              </a:rPr>
              <a:t>Personality psychology studies human differences, factors that make the differences and development.</a:t>
            </a:r>
          </a:p>
          <a:p>
            <a:pPr algn="just">
              <a:buFont typeface="Wingdings" pitchFamily="2" charset="2"/>
              <a:buChar char="Ø"/>
              <a:defRPr/>
            </a:pPr>
            <a:r>
              <a:rPr lang="en-US" altLang="en-US" dirty="0">
                <a:latin typeface="Andalus" panose="02020603050405020304" pitchFamily="18" charset="-78"/>
                <a:cs typeface="Andalus" panose="02020603050405020304" pitchFamily="18" charset="-78"/>
              </a:rPr>
              <a:t>Understanding of personality is based on many perspectives; psychoanalytic, social learning, behavioral, humanistic, cognitive.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Andalus" panose="02020603050405020304" pitchFamily="18" charset="-78"/>
                <a:cs typeface="Andalus" panose="02020603050405020304" pitchFamily="18" charset="-78"/>
              </a:rPr>
              <a:t>Social psychology</a:t>
            </a:r>
            <a:endParaRPr lang="en-US" dirty="0"/>
          </a:p>
        </p:txBody>
      </p:sp>
      <p:sp>
        <p:nvSpPr>
          <p:cNvPr id="3" name="Content Placeholder 2"/>
          <p:cNvSpPr>
            <a:spLocks noGrp="1"/>
          </p:cNvSpPr>
          <p:nvPr>
            <p:ph idx="1"/>
          </p:nvPr>
        </p:nvSpPr>
        <p:spPr/>
        <p:txBody>
          <a:bodyPr>
            <a:normAutofit/>
          </a:bodyPr>
          <a:lstStyle/>
          <a:p>
            <a:pPr>
              <a:buNone/>
              <a:defRPr/>
            </a:pPr>
            <a:r>
              <a:rPr lang="en-US" altLang="en-US" dirty="0">
                <a:latin typeface="Andalus" panose="02020603050405020304" pitchFamily="18" charset="-78"/>
                <a:cs typeface="Andalus" panose="02020603050405020304" pitchFamily="18" charset="-78"/>
              </a:rPr>
              <a:t>It studies:</a:t>
            </a:r>
          </a:p>
          <a:p>
            <a:pPr>
              <a:defRPr/>
            </a:pPr>
            <a:r>
              <a:rPr lang="en-US" altLang="en-US" dirty="0">
                <a:latin typeface="Andalus" panose="02020603050405020304" pitchFamily="18" charset="-78"/>
                <a:cs typeface="Andalus" panose="02020603050405020304" pitchFamily="18" charset="-78"/>
              </a:rPr>
              <a:t>How the behavior of a person or a group influences the behavior of another person or group.</a:t>
            </a:r>
          </a:p>
          <a:p>
            <a:pPr>
              <a:defRPr/>
            </a:pPr>
            <a:r>
              <a:rPr lang="en-US" altLang="en-US" dirty="0">
                <a:latin typeface="Andalus" panose="02020603050405020304" pitchFamily="18" charset="-78"/>
                <a:cs typeface="Andalus" panose="02020603050405020304" pitchFamily="18" charset="-78"/>
              </a:rPr>
              <a:t>how people learn attitude and emotions, skills, actions, new perception, new ways of speaking and of living with others.  </a:t>
            </a:r>
          </a:p>
          <a:p>
            <a:pPr>
              <a:defRPr/>
            </a:pPr>
            <a:r>
              <a:rPr lang="en-US" altLang="en-US" dirty="0">
                <a:latin typeface="Andalus" panose="02020603050405020304" pitchFamily="18" charset="-78"/>
                <a:cs typeface="Andalus" panose="02020603050405020304" pitchFamily="18" charset="-78"/>
              </a:rPr>
              <a:t>These behaviors are learnt through interaction, communication and interpersonal relationships.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ndalus" pitchFamily="18" charset="-78"/>
                <a:cs typeface="Andalus" pitchFamily="18" charset="-78"/>
              </a:rPr>
              <a:t>Industrial/Organizational psychology</a:t>
            </a:r>
            <a:endParaRPr lang="en-US" dirty="0"/>
          </a:p>
        </p:txBody>
      </p:sp>
      <p:sp>
        <p:nvSpPr>
          <p:cNvPr id="3" name="Content Placeholder 2"/>
          <p:cNvSpPr>
            <a:spLocks noGrp="1"/>
          </p:cNvSpPr>
          <p:nvPr>
            <p:ph idx="1"/>
          </p:nvPr>
        </p:nvSpPr>
        <p:spPr/>
        <p:txBody>
          <a:bodyPr>
            <a:normAutofit/>
          </a:bodyPr>
          <a:lstStyle/>
          <a:p>
            <a:pPr marL="274320" indent="-274320" algn="just">
              <a:spcBef>
                <a:spcPts val="580"/>
              </a:spcBef>
              <a:buNone/>
              <a:defRPr/>
            </a:pPr>
            <a:r>
              <a:rPr lang="en-US" dirty="0">
                <a:latin typeface="Andalus" pitchFamily="18" charset="-78"/>
                <a:cs typeface="Andalus" pitchFamily="18" charset="-78"/>
              </a:rPr>
              <a:t>It studies:</a:t>
            </a:r>
          </a:p>
          <a:p>
            <a:pPr marL="274320" indent="-274320" algn="just">
              <a:spcBef>
                <a:spcPts val="580"/>
              </a:spcBef>
              <a:buFont typeface="Wingdings 2"/>
              <a:buChar char=""/>
              <a:defRPr/>
            </a:pPr>
            <a:r>
              <a:rPr lang="en-US" dirty="0">
                <a:latin typeface="Andalus" pitchFamily="18" charset="-78"/>
                <a:cs typeface="Andalus" pitchFamily="18" charset="-78"/>
              </a:rPr>
              <a:t>behavior of workers at working places; industries, companies, institutions or at any working situation.</a:t>
            </a:r>
          </a:p>
          <a:p>
            <a:pPr marL="274320" indent="-274320" algn="just">
              <a:spcBef>
                <a:spcPts val="580"/>
              </a:spcBef>
              <a:buFont typeface="Wingdings 2"/>
              <a:buChar char=""/>
              <a:defRPr/>
            </a:pPr>
            <a:r>
              <a:rPr lang="en-US" dirty="0">
                <a:latin typeface="Andalus" pitchFamily="18" charset="-78"/>
                <a:cs typeface="Andalus" pitchFamily="18" charset="-78"/>
              </a:rPr>
              <a:t>various aspects of behavior in relation to work interest, efficiency, satisfaction, diligence and commitment leading to maximum production and profit. </a:t>
            </a:r>
          </a:p>
          <a:p>
            <a:pPr marL="274320" indent="-274320" algn="just">
              <a:spcBef>
                <a:spcPts val="580"/>
              </a:spcBef>
              <a:buFont typeface="Wingdings 2"/>
              <a:buChar char=""/>
              <a:defRPr/>
            </a:pPr>
            <a:r>
              <a:rPr lang="en-US" dirty="0">
                <a:latin typeface="Andalus" pitchFamily="18" charset="-78"/>
                <a:cs typeface="Andalus" pitchFamily="18" charset="-78"/>
              </a:rPr>
              <a:t>causes of low production as related to human behavior.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ndalus" pitchFamily="18" charset="-78"/>
                <a:cs typeface="Andalus" pitchFamily="18" charset="-78"/>
              </a:rPr>
              <a:t>Industrial/Organizational psychology</a:t>
            </a:r>
            <a:endParaRPr lang="en-US" dirty="0"/>
          </a:p>
        </p:txBody>
      </p:sp>
      <p:sp>
        <p:nvSpPr>
          <p:cNvPr id="3" name="Content Placeholder 2"/>
          <p:cNvSpPr>
            <a:spLocks noGrp="1"/>
          </p:cNvSpPr>
          <p:nvPr>
            <p:ph idx="1"/>
          </p:nvPr>
        </p:nvSpPr>
        <p:spPr/>
        <p:txBody>
          <a:bodyPr/>
          <a:lstStyle/>
          <a:p>
            <a:pPr>
              <a:lnSpc>
                <a:spcPct val="90000"/>
              </a:lnSpc>
              <a:defRPr/>
            </a:pPr>
            <a:r>
              <a:rPr lang="en-US" altLang="en-US" dirty="0">
                <a:latin typeface="Andalus" panose="02020603050405020304" pitchFamily="18" charset="-78"/>
                <a:cs typeface="Andalus" panose="02020603050405020304" pitchFamily="18" charset="-78"/>
              </a:rPr>
              <a:t>Social, personal and counseling needs of workers, supervision and training needs</a:t>
            </a:r>
          </a:p>
          <a:p>
            <a:pPr>
              <a:lnSpc>
                <a:spcPct val="90000"/>
              </a:lnSpc>
              <a:defRPr/>
            </a:pPr>
            <a:r>
              <a:rPr lang="en-US" altLang="en-US" dirty="0">
                <a:latin typeface="Andalus" panose="02020603050405020304" pitchFamily="18" charset="-78"/>
                <a:cs typeface="Andalus" panose="02020603050405020304" pitchFamily="18" charset="-78"/>
              </a:rPr>
              <a:t>workers’ level of motivation, morale, working schedules, working routines as related to their attitudes and values.</a:t>
            </a:r>
          </a:p>
          <a:p>
            <a:pPr>
              <a:lnSpc>
                <a:spcPct val="90000"/>
              </a:lnSpc>
              <a:defRPr/>
            </a:pPr>
            <a:r>
              <a:rPr lang="en-US" altLang="en-US" dirty="0">
                <a:latin typeface="Andalus" panose="02020603050405020304" pitchFamily="18" charset="-78"/>
                <a:cs typeface="Andalus" panose="02020603050405020304" pitchFamily="18" charset="-78"/>
              </a:rPr>
              <a:t>how conflicts affect commitment and diligence of workers and how to resolve them.</a:t>
            </a:r>
          </a:p>
          <a:p>
            <a:pPr>
              <a:lnSpc>
                <a:spcPct val="90000"/>
              </a:lnSpc>
              <a:buNone/>
              <a:defRPr/>
            </a:pPr>
            <a:r>
              <a:rPr lang="en-US" altLang="en-US" dirty="0"/>
              <a:t>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latin typeface="Andalus" panose="02020603050405020304" pitchFamily="18" charset="-78"/>
                <a:cs typeface="Andalus" panose="02020603050405020304" pitchFamily="18" charset="-78"/>
              </a:rPr>
              <a:t>Clinical and Counseling psychology</a:t>
            </a:r>
            <a:endParaRPr lang="en-US" dirty="0"/>
          </a:p>
        </p:txBody>
      </p:sp>
      <p:sp>
        <p:nvSpPr>
          <p:cNvPr id="3" name="Content Placeholder 2"/>
          <p:cNvSpPr>
            <a:spLocks noGrp="1"/>
          </p:cNvSpPr>
          <p:nvPr>
            <p:ph idx="1"/>
          </p:nvPr>
        </p:nvSpPr>
        <p:spPr/>
        <p:txBody>
          <a:bodyPr>
            <a:normAutofit/>
          </a:bodyPr>
          <a:lstStyle/>
          <a:p>
            <a:pPr>
              <a:lnSpc>
                <a:spcPct val="90000"/>
              </a:lnSpc>
              <a:buNone/>
              <a:defRPr/>
            </a:pPr>
            <a:r>
              <a:rPr lang="en-US" altLang="en-US" b="1" dirty="0">
                <a:latin typeface="Andalus" panose="02020603050405020304" pitchFamily="18" charset="-78"/>
                <a:cs typeface="Andalus" panose="02020603050405020304" pitchFamily="18" charset="-78"/>
              </a:rPr>
              <a:t>Clinical psychology</a:t>
            </a:r>
          </a:p>
          <a:p>
            <a:pPr>
              <a:lnSpc>
                <a:spcPct val="90000"/>
              </a:lnSpc>
              <a:defRPr/>
            </a:pPr>
            <a:r>
              <a:rPr lang="en-US" altLang="en-US" dirty="0">
                <a:latin typeface="Andalus" panose="02020603050405020304" pitchFamily="18" charset="-78"/>
                <a:cs typeface="Andalus" panose="02020603050405020304" pitchFamily="18" charset="-78"/>
              </a:rPr>
              <a:t>It deals with behavior problems, emotional disorders and behavior that indicate that the person is abnormal.</a:t>
            </a:r>
          </a:p>
          <a:p>
            <a:pPr>
              <a:lnSpc>
                <a:spcPct val="90000"/>
              </a:lnSpc>
              <a:defRPr/>
            </a:pPr>
            <a:r>
              <a:rPr lang="en-US" altLang="en-US" dirty="0">
                <a:latin typeface="Andalus" panose="02020603050405020304" pitchFamily="18" charset="-78"/>
                <a:cs typeface="Andalus" panose="02020603050405020304" pitchFamily="18" charset="-78"/>
              </a:rPr>
              <a:t>Specialists in this area are medical doctors but they use psychotherapy in treating abnormal behavior.</a:t>
            </a:r>
          </a:p>
          <a:p>
            <a:pPr>
              <a:lnSpc>
                <a:spcPct val="90000"/>
              </a:lnSpc>
              <a:defRPr/>
            </a:pPr>
            <a:r>
              <a:rPr lang="en-US" altLang="en-US" dirty="0">
                <a:latin typeface="Andalus" panose="02020603050405020304" pitchFamily="18" charset="-78"/>
                <a:cs typeface="Andalus" panose="02020603050405020304" pitchFamily="18" charset="-78"/>
              </a:rPr>
              <a:t>Psychotherapy: a procedure of treating abnormal behavior using interview techniques.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ndalus" pitchFamily="18" charset="-78"/>
                <a:cs typeface="Andalus" pitchFamily="18" charset="-78"/>
              </a:rPr>
              <a:t>Clinical psychology</a:t>
            </a:r>
            <a:endParaRPr lang="en-US" dirty="0"/>
          </a:p>
        </p:txBody>
      </p:sp>
      <p:sp>
        <p:nvSpPr>
          <p:cNvPr id="3" name="Content Placeholder 2"/>
          <p:cNvSpPr>
            <a:spLocks noGrp="1"/>
          </p:cNvSpPr>
          <p:nvPr>
            <p:ph idx="1"/>
          </p:nvPr>
        </p:nvSpPr>
        <p:spPr/>
        <p:txBody>
          <a:bodyPr/>
          <a:lstStyle/>
          <a:p>
            <a:pPr>
              <a:lnSpc>
                <a:spcPct val="90000"/>
              </a:lnSpc>
              <a:buNone/>
              <a:defRPr/>
            </a:pPr>
            <a:r>
              <a:rPr lang="en-US" altLang="en-US" b="1" dirty="0">
                <a:latin typeface="Andalus" panose="02020603050405020304" pitchFamily="18" charset="-78"/>
                <a:cs typeface="Andalus" panose="02020603050405020304" pitchFamily="18" charset="-78"/>
              </a:rPr>
              <a:t>Examples of abnormal behavior</a:t>
            </a:r>
          </a:p>
          <a:p>
            <a:pPr>
              <a:lnSpc>
                <a:spcPct val="90000"/>
              </a:lnSpc>
              <a:defRPr/>
            </a:pPr>
            <a:r>
              <a:rPr lang="en-US" altLang="en-US" b="1" dirty="0">
                <a:latin typeface="Andalus" panose="02020603050405020304" pitchFamily="18" charset="-78"/>
                <a:cs typeface="Andalus" panose="02020603050405020304" pitchFamily="18" charset="-78"/>
              </a:rPr>
              <a:t>Phobic disorder:</a:t>
            </a:r>
            <a:r>
              <a:rPr lang="en-US" altLang="en-US" dirty="0">
                <a:latin typeface="Andalus" panose="02020603050405020304" pitchFamily="18" charset="-78"/>
                <a:cs typeface="Andalus" panose="02020603050405020304" pitchFamily="18" charset="-78"/>
              </a:rPr>
              <a:t> irrational fear of objects or situations, fear of water, animals, insects, darkness or rain.</a:t>
            </a:r>
          </a:p>
          <a:p>
            <a:pPr>
              <a:lnSpc>
                <a:spcPct val="90000"/>
              </a:lnSpc>
              <a:defRPr/>
            </a:pPr>
            <a:r>
              <a:rPr lang="en-US" altLang="en-US" b="1" dirty="0">
                <a:latin typeface="Andalus" panose="02020603050405020304" pitchFamily="18" charset="-78"/>
                <a:cs typeface="Andalus" panose="02020603050405020304" pitchFamily="18" charset="-78"/>
              </a:rPr>
              <a:t>Mood disorders:</a:t>
            </a:r>
            <a:r>
              <a:rPr lang="en-US" altLang="en-US" dirty="0">
                <a:latin typeface="Andalus" panose="02020603050405020304" pitchFamily="18" charset="-78"/>
                <a:cs typeface="Andalus" panose="02020603050405020304" pitchFamily="18" charset="-78"/>
              </a:rPr>
              <a:t> depression; sadness, discouragement, loss of joy, loneliness, loss of appetite, dizziness. If this situation persists for a long time it leads to inability to function in life.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Andalus" panose="02020603050405020304" pitchFamily="18" charset="-78"/>
                <a:cs typeface="Andalus" panose="02020603050405020304" pitchFamily="18" charset="-78"/>
              </a:rPr>
              <a:t>Counseling psychology</a:t>
            </a:r>
            <a:endParaRPr lang="en-US" dirty="0"/>
          </a:p>
        </p:txBody>
      </p:sp>
      <p:sp>
        <p:nvSpPr>
          <p:cNvPr id="3" name="Content Placeholder 2"/>
          <p:cNvSpPr>
            <a:spLocks noGrp="1"/>
          </p:cNvSpPr>
          <p:nvPr>
            <p:ph idx="1"/>
          </p:nvPr>
        </p:nvSpPr>
        <p:spPr/>
        <p:txBody>
          <a:bodyPr/>
          <a:lstStyle/>
          <a:p>
            <a:pPr>
              <a:lnSpc>
                <a:spcPct val="90000"/>
              </a:lnSpc>
              <a:defRPr/>
            </a:pPr>
            <a:r>
              <a:rPr lang="en-US" altLang="en-US" dirty="0">
                <a:latin typeface="Andalus" panose="02020603050405020304" pitchFamily="18" charset="-78"/>
                <a:cs typeface="Andalus" panose="02020603050405020304" pitchFamily="18" charset="-78"/>
              </a:rPr>
              <a:t>It deals with helping people to make decision about life; work, education or marriage. This is applied in institutions, schools or in society.</a:t>
            </a:r>
          </a:p>
          <a:p>
            <a:pPr>
              <a:lnSpc>
                <a:spcPct val="90000"/>
              </a:lnSpc>
              <a:defRPr/>
            </a:pPr>
            <a:r>
              <a:rPr lang="en-US" altLang="en-US" dirty="0">
                <a:latin typeface="Andalus" panose="02020603050405020304" pitchFamily="18" charset="-78"/>
                <a:cs typeface="Andalus" panose="02020603050405020304" pitchFamily="18" charset="-78"/>
              </a:rPr>
              <a:t>Clinical and counseling psychology are interrelated. They tackled almost the same problems and use the same methods but differ in degree of severity.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ndalus" pitchFamily="18" charset="-78"/>
                <a:cs typeface="Andalus" pitchFamily="18" charset="-78"/>
              </a:rPr>
              <a:t>Experimental and Physiological psychology</a:t>
            </a:r>
            <a:endParaRPr lang="en-US" dirty="0"/>
          </a:p>
        </p:txBody>
      </p:sp>
      <p:sp>
        <p:nvSpPr>
          <p:cNvPr id="3" name="Content Placeholder 2"/>
          <p:cNvSpPr>
            <a:spLocks noGrp="1"/>
          </p:cNvSpPr>
          <p:nvPr>
            <p:ph idx="1"/>
          </p:nvPr>
        </p:nvSpPr>
        <p:spPr/>
        <p:txBody>
          <a:bodyPr>
            <a:normAutofit/>
          </a:bodyPr>
          <a:lstStyle/>
          <a:p>
            <a:pPr>
              <a:buNone/>
              <a:defRPr/>
            </a:pPr>
            <a:r>
              <a:rPr lang="en-US" altLang="en-US" b="1" dirty="0">
                <a:latin typeface="Andalus" panose="02020603050405020304" pitchFamily="18" charset="-78"/>
                <a:cs typeface="Andalus" panose="02020603050405020304" pitchFamily="18" charset="-78"/>
              </a:rPr>
              <a:t>Experimental:</a:t>
            </a:r>
          </a:p>
          <a:p>
            <a:pPr>
              <a:defRPr/>
            </a:pPr>
            <a:r>
              <a:rPr lang="en-US" altLang="en-US" dirty="0">
                <a:latin typeface="Andalus" panose="02020603050405020304" pitchFamily="18" charset="-78"/>
                <a:cs typeface="Andalus" panose="02020603050405020304" pitchFamily="18" charset="-78"/>
              </a:rPr>
              <a:t>Experimental method is used in understanding behavior, for example perception, sensations, memory, learning. </a:t>
            </a:r>
          </a:p>
          <a:p>
            <a:pPr>
              <a:defRPr/>
            </a:pPr>
            <a:r>
              <a:rPr lang="en-US" altLang="en-US" dirty="0">
                <a:latin typeface="Andalus" panose="02020603050405020304" pitchFamily="18" charset="-78"/>
                <a:cs typeface="Andalus" panose="02020603050405020304" pitchFamily="18" charset="-78"/>
              </a:rPr>
              <a:t>studies basic causes of behavior, biological and social, that cut across different species.</a:t>
            </a:r>
          </a:p>
          <a:p>
            <a:pPr>
              <a:defRPr/>
            </a:pPr>
            <a:r>
              <a:rPr lang="en-US" altLang="en-US" dirty="0">
                <a:latin typeface="Andalus" panose="02020603050405020304" pitchFamily="18" charset="-78"/>
                <a:cs typeface="Andalus" panose="02020603050405020304" pitchFamily="18" charset="-78"/>
              </a:rPr>
              <a:t>formulate theories that can be applied in other situations.</a:t>
            </a:r>
          </a:p>
          <a:p>
            <a:pPr>
              <a:defRPr/>
            </a:pPr>
            <a:r>
              <a:rPr lang="en-US" altLang="en-US" b="1" dirty="0">
                <a:latin typeface="Andalus" panose="02020603050405020304" pitchFamily="18" charset="-78"/>
                <a:cs typeface="Andalus" panose="02020603050405020304" pitchFamily="18" charset="-78"/>
              </a:rPr>
              <a:t>Examples;</a:t>
            </a:r>
            <a:r>
              <a:rPr lang="en-US" altLang="en-US" dirty="0">
                <a:latin typeface="Andalus" panose="02020603050405020304" pitchFamily="18" charset="-78"/>
                <a:cs typeface="Andalus" panose="02020603050405020304" pitchFamily="18" charset="-78"/>
              </a:rPr>
              <a:t> closeness &amp; attachment, pain and avoidance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Andalus" panose="02020603050405020304" pitchFamily="18" charset="-78"/>
                <a:cs typeface="Andalus" panose="02020603050405020304" pitchFamily="18" charset="-78"/>
              </a:rPr>
              <a:t>Physiological psychology</a:t>
            </a:r>
            <a:endParaRPr lang="en-US" dirty="0"/>
          </a:p>
        </p:txBody>
      </p:sp>
      <p:sp>
        <p:nvSpPr>
          <p:cNvPr id="3" name="Content Placeholder 2"/>
          <p:cNvSpPr>
            <a:spLocks noGrp="1"/>
          </p:cNvSpPr>
          <p:nvPr>
            <p:ph idx="1"/>
          </p:nvPr>
        </p:nvSpPr>
        <p:spPr/>
        <p:txBody>
          <a:bodyPr/>
          <a:lstStyle/>
          <a:p>
            <a:r>
              <a:rPr lang="en-US" altLang="en-US" b="1" dirty="0"/>
              <a:t> </a:t>
            </a:r>
            <a:r>
              <a:rPr lang="en-US" altLang="en-US" dirty="0">
                <a:latin typeface="Andalus" panose="02020603050405020304" pitchFamily="18" charset="-78"/>
                <a:cs typeface="Andalus" panose="02020603050405020304" pitchFamily="18" charset="-78"/>
              </a:rPr>
              <a:t>It studies biological basis of behavior, the function of the body and behavior. Example the causes of anger, brain and memory, secretion of hormones and emotional arousal, genes and behavior patterns.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a:t>What is Psychology</a:t>
            </a:r>
          </a:p>
        </p:txBody>
      </p:sp>
      <p:sp>
        <p:nvSpPr>
          <p:cNvPr id="15" name="Content Placeholder 14"/>
          <p:cNvSpPr>
            <a:spLocks noGrp="1"/>
          </p:cNvSpPr>
          <p:nvPr>
            <p:ph idx="1"/>
          </p:nvPr>
        </p:nvSpPr>
        <p:spPr/>
        <p:txBody>
          <a:bodyPr/>
          <a:lstStyle/>
          <a:p>
            <a:pPr>
              <a:buNone/>
            </a:pPr>
            <a:r>
              <a:rPr lang="en-US" dirty="0"/>
              <a:t>  Psychology is the scientific study of the mind and behavior.  Psychology is a multifaceted discipline and includes many sub-fields of study such areas as human development, sports, health, clinical, social behavior and cognitive processes.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Educational psychology</a:t>
            </a:r>
            <a:endParaRPr lang="en-US" dirty="0"/>
          </a:p>
        </p:txBody>
      </p:sp>
      <p:sp>
        <p:nvSpPr>
          <p:cNvPr id="3" name="Content Placeholder 2"/>
          <p:cNvSpPr>
            <a:spLocks noGrp="1"/>
          </p:cNvSpPr>
          <p:nvPr>
            <p:ph idx="1"/>
          </p:nvPr>
        </p:nvSpPr>
        <p:spPr/>
        <p:txBody>
          <a:bodyPr/>
          <a:lstStyle/>
          <a:p>
            <a:pPr>
              <a:defRPr/>
            </a:pPr>
            <a:r>
              <a:rPr lang="en-US" altLang="en-US" dirty="0"/>
              <a:t>Educational Psychology is an applied branch of psychology because it applies knowledge of general psychology in teaching and learning. </a:t>
            </a:r>
          </a:p>
          <a:p>
            <a:pPr>
              <a:defRPr/>
            </a:pPr>
            <a:r>
              <a:rPr lang="en-US" altLang="en-US" dirty="0"/>
              <a:t>Every branch of psychology contributes something in Educational psychology.</a:t>
            </a:r>
          </a:p>
          <a:p>
            <a:pPr>
              <a:defRPr/>
            </a:pPr>
            <a:r>
              <a:rPr lang="en-US" altLang="en-US" dirty="0"/>
              <a:t>Understanding the scope of other branches of psychology is important for the teacher.</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600" dirty="0"/>
              <a:t>Linkage between Educational psychology and other branches of psychology</a:t>
            </a:r>
            <a:endParaRPr lang="en-US" sz="3600"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Straight Arrow Connector 6"/>
          <p:cNvCxnSpPr/>
          <p:nvPr/>
        </p:nvCxnSpPr>
        <p:spPr>
          <a:xfrm>
            <a:off x="3276600" y="22860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Down Arrow 7"/>
          <p:cNvSpPr/>
          <p:nvPr/>
        </p:nvSpPr>
        <p:spPr>
          <a:xfrm>
            <a:off x="5715000" y="2209800"/>
            <a:ext cx="228600" cy="76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Psychology</a:t>
            </a:r>
          </a:p>
        </p:txBody>
      </p:sp>
      <p:sp>
        <p:nvSpPr>
          <p:cNvPr id="3" name="Content Placeholder 2"/>
          <p:cNvSpPr>
            <a:spLocks noGrp="1"/>
          </p:cNvSpPr>
          <p:nvPr>
            <p:ph idx="1"/>
          </p:nvPr>
        </p:nvSpPr>
        <p:spPr/>
        <p:txBody>
          <a:bodyPr/>
          <a:lstStyle/>
          <a:p>
            <a:r>
              <a:rPr lang="en-US" altLang="en-US" dirty="0">
                <a:effectLst/>
              </a:rPr>
              <a:t>Psychology is the scientific study of </a:t>
            </a:r>
            <a:r>
              <a:rPr lang="en-US" altLang="en-US" b="1" dirty="0">
                <a:effectLst/>
              </a:rPr>
              <a:t>behavior </a:t>
            </a:r>
            <a:r>
              <a:rPr lang="en-US" altLang="en-US" dirty="0">
                <a:effectLst/>
              </a:rPr>
              <a:t>and </a:t>
            </a:r>
            <a:r>
              <a:rPr lang="en-US" altLang="en-US" b="1" dirty="0">
                <a:effectLst/>
              </a:rPr>
              <a:t>mental processes </a:t>
            </a:r>
            <a:r>
              <a:rPr lang="en-US" altLang="en-US" dirty="0">
                <a:effectLst/>
              </a:rPr>
              <a:t> and how they are affected by an organism’s</a:t>
            </a:r>
            <a:r>
              <a:rPr lang="en-US" altLang="en-US" b="1" dirty="0">
                <a:effectLst/>
              </a:rPr>
              <a:t> physical state, mental state, and external environment.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early days of psychology</a:t>
            </a:r>
          </a:p>
        </p:txBody>
      </p:sp>
      <p:sp>
        <p:nvSpPr>
          <p:cNvPr id="3" name="Content Placeholder 2"/>
          <p:cNvSpPr>
            <a:spLocks noGrp="1"/>
          </p:cNvSpPr>
          <p:nvPr>
            <p:ph idx="1"/>
          </p:nvPr>
        </p:nvSpPr>
        <p:spPr/>
        <p:txBody>
          <a:bodyPr>
            <a:normAutofit/>
          </a:bodyPr>
          <a:lstStyle/>
          <a:p>
            <a:pPr algn="just"/>
            <a:r>
              <a:rPr lang="en-US" dirty="0"/>
              <a:t>there were two dominant theoretical perspectives.  An American psychologist named William James (1842-1910) developed an approach which came to be known as functionalism.  He argued that the mind is constantly changing and it is pointless to look for the building blocks of experience.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381000"/>
            <a:ext cx="8229600" cy="5745163"/>
          </a:xfrm>
        </p:spPr>
        <p:txBody>
          <a:bodyPr>
            <a:normAutofit fontScale="97500"/>
          </a:bodyPr>
          <a:lstStyle/>
          <a:p>
            <a:pPr algn="just"/>
            <a:r>
              <a:rPr lang="en-US" dirty="0"/>
              <a:t>Because psychology is a science it attempts to investigate the causes of behavior using systematic and objective procedures for observation, measurement and analysis, backed-up by theoretical interpretations, generalization, explanations and predictions.</a:t>
            </a:r>
          </a:p>
          <a:p>
            <a:pPr algn="just"/>
            <a:r>
              <a:rPr lang="en-US" dirty="0"/>
              <a:t>With its broad scope, psychology investigates an enormous range of phenomenon: learning and memory, sensation and perception, motivation and emotion, thinking and language, personality and social behavior, intelligence, child development, mental, and much more.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Father of Psychology</a:t>
            </a:r>
          </a:p>
        </p:txBody>
      </p:sp>
      <p:sp>
        <p:nvSpPr>
          <p:cNvPr id="3" name="Content Placeholder 2"/>
          <p:cNvSpPr>
            <a:spLocks noGrp="1"/>
          </p:cNvSpPr>
          <p:nvPr>
            <p:ph idx="1"/>
          </p:nvPr>
        </p:nvSpPr>
        <p:spPr/>
        <p:txBody>
          <a:bodyPr>
            <a:normAutofit lnSpcReduction="10000"/>
          </a:bodyPr>
          <a:lstStyle/>
          <a:p>
            <a:pPr algn="just"/>
            <a:r>
              <a:rPr lang="en-US" dirty="0"/>
              <a:t>Wilhelm Wundt opened the Institute for Experimental Psychology at the University of Leipzig in Germany in 1879.  This was the first laboratory dedicated to psychology, and its opening is usually thought of as the beginning of modern psychology. Indeed, Wundt is often regarded as the father of psychology.</a:t>
            </a:r>
          </a:p>
          <a:p>
            <a:pPr algn="just"/>
            <a:r>
              <a:rPr lang="en-US" dirty="0"/>
              <a:t>Wundt was important because he separated psychology from philosophy by analyzing the workings of the mind in a more structured way, with the emphasis being on objective measurement and control.</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laboratory of Psychology</a:t>
            </a:r>
          </a:p>
        </p:txBody>
      </p:sp>
      <p:sp>
        <p:nvSpPr>
          <p:cNvPr id="3" name="Content Placeholder 2"/>
          <p:cNvSpPr>
            <a:spLocks noGrp="1"/>
          </p:cNvSpPr>
          <p:nvPr>
            <p:ph idx="1"/>
          </p:nvPr>
        </p:nvSpPr>
        <p:spPr/>
        <p:txBody>
          <a:bodyPr/>
          <a:lstStyle/>
          <a:p>
            <a:r>
              <a:rPr lang="en-US" dirty="0"/>
              <a:t>Wilhelm Wundt opened the Institute for Experimental Psychology at the University of Leipzig in Germany in 1879.</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Branches of Psychology</a:t>
            </a:r>
          </a:p>
        </p:txBody>
      </p:sp>
      <p:sp>
        <p:nvSpPr>
          <p:cNvPr id="3" name="Content Placeholder 2"/>
          <p:cNvSpPr>
            <a:spLocks noGrp="1"/>
          </p:cNvSpPr>
          <p:nvPr>
            <p:ph idx="1"/>
          </p:nvPr>
        </p:nvSpPr>
        <p:spPr/>
        <p:txBody>
          <a:bodyPr>
            <a:normAutofit/>
          </a:bodyPr>
          <a:lstStyle/>
          <a:p>
            <a:pPr>
              <a:lnSpc>
                <a:spcPct val="90000"/>
              </a:lnSpc>
              <a:buNone/>
              <a:defRPr/>
            </a:pPr>
            <a:r>
              <a:rPr lang="en-US" altLang="en-US" dirty="0">
                <a:latin typeface="Andalus" panose="02020603050405020304" pitchFamily="18" charset="-78"/>
                <a:cs typeface="Andalus" panose="02020603050405020304" pitchFamily="18" charset="-78"/>
              </a:rPr>
              <a:t>Some of the important branches of psychology for our course are:</a:t>
            </a:r>
          </a:p>
          <a:p>
            <a:pPr>
              <a:lnSpc>
                <a:spcPct val="90000"/>
              </a:lnSpc>
              <a:defRPr/>
            </a:pPr>
            <a:r>
              <a:rPr lang="en-US" altLang="en-US" dirty="0">
                <a:latin typeface="Andalus" panose="02020603050405020304" pitchFamily="18" charset="-78"/>
                <a:cs typeface="Andalus" panose="02020603050405020304" pitchFamily="18" charset="-78"/>
              </a:rPr>
              <a:t>Developmental psychology</a:t>
            </a:r>
          </a:p>
          <a:p>
            <a:pPr>
              <a:lnSpc>
                <a:spcPct val="90000"/>
              </a:lnSpc>
              <a:defRPr/>
            </a:pPr>
            <a:r>
              <a:rPr lang="en-US" altLang="en-US" dirty="0">
                <a:latin typeface="Andalus" panose="02020603050405020304" pitchFamily="18" charset="-78"/>
                <a:cs typeface="Andalus" panose="02020603050405020304" pitchFamily="18" charset="-78"/>
              </a:rPr>
              <a:t>Personality psychology</a:t>
            </a:r>
          </a:p>
          <a:p>
            <a:pPr>
              <a:lnSpc>
                <a:spcPct val="90000"/>
              </a:lnSpc>
              <a:defRPr/>
            </a:pPr>
            <a:r>
              <a:rPr lang="en-US" altLang="en-US" dirty="0">
                <a:latin typeface="Andalus" panose="02020603050405020304" pitchFamily="18" charset="-78"/>
                <a:cs typeface="Andalus" panose="02020603050405020304" pitchFamily="18" charset="-78"/>
              </a:rPr>
              <a:t>Social psychology</a:t>
            </a:r>
          </a:p>
          <a:p>
            <a:pPr>
              <a:lnSpc>
                <a:spcPct val="90000"/>
              </a:lnSpc>
              <a:defRPr/>
            </a:pPr>
            <a:r>
              <a:rPr lang="en-US" altLang="en-US" dirty="0">
                <a:latin typeface="Andalus" panose="02020603050405020304" pitchFamily="18" charset="-78"/>
                <a:cs typeface="Andalus" panose="02020603050405020304" pitchFamily="18" charset="-78"/>
              </a:rPr>
              <a:t>Industrial /organizational psychology</a:t>
            </a:r>
          </a:p>
          <a:p>
            <a:pPr>
              <a:lnSpc>
                <a:spcPct val="90000"/>
              </a:lnSpc>
              <a:defRPr/>
            </a:pPr>
            <a:r>
              <a:rPr lang="en-US" altLang="en-US" dirty="0">
                <a:latin typeface="Andalus" panose="02020603050405020304" pitchFamily="18" charset="-78"/>
                <a:cs typeface="Andalus" panose="02020603050405020304" pitchFamily="18" charset="-78"/>
              </a:rPr>
              <a:t>Clinical and counseling psychology</a:t>
            </a:r>
          </a:p>
          <a:p>
            <a:pPr>
              <a:lnSpc>
                <a:spcPct val="90000"/>
              </a:lnSpc>
              <a:defRPr/>
            </a:pPr>
            <a:r>
              <a:rPr lang="en-US" altLang="en-US" dirty="0">
                <a:latin typeface="Andalus" panose="02020603050405020304" pitchFamily="18" charset="-78"/>
                <a:cs typeface="Andalus" panose="02020603050405020304" pitchFamily="18" charset="-78"/>
              </a:rPr>
              <a:t>Experimental and physiological psychology</a:t>
            </a:r>
          </a:p>
          <a:p>
            <a:pPr>
              <a:lnSpc>
                <a:spcPct val="90000"/>
              </a:lnSpc>
              <a:defRPr/>
            </a:pPr>
            <a:r>
              <a:rPr lang="en-US" altLang="en-US" dirty="0">
                <a:latin typeface="Andalus" panose="02020603050405020304" pitchFamily="18" charset="-78"/>
                <a:cs typeface="Andalus" panose="02020603050405020304" pitchFamily="18" charset="-78"/>
              </a:rPr>
              <a:t>Educational psychology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Andalus" panose="02020603050405020304" pitchFamily="18" charset="-78"/>
                <a:cs typeface="Andalus" panose="02020603050405020304" pitchFamily="18" charset="-78"/>
              </a:rPr>
              <a:t>Developmental psychology</a:t>
            </a:r>
            <a:endParaRPr lang="en-US" dirty="0"/>
          </a:p>
        </p:txBody>
      </p:sp>
      <p:sp>
        <p:nvSpPr>
          <p:cNvPr id="3" name="Content Placeholder 2"/>
          <p:cNvSpPr>
            <a:spLocks noGrp="1"/>
          </p:cNvSpPr>
          <p:nvPr>
            <p:ph idx="1"/>
          </p:nvPr>
        </p:nvSpPr>
        <p:spPr/>
        <p:txBody>
          <a:bodyPr/>
          <a:lstStyle/>
          <a:p>
            <a:pPr>
              <a:buNone/>
              <a:defRPr/>
            </a:pPr>
            <a:r>
              <a:rPr lang="en-US" altLang="en-US" dirty="0">
                <a:latin typeface="Andalus" panose="02020603050405020304" pitchFamily="18" charset="-78"/>
                <a:cs typeface="Andalus" panose="02020603050405020304" pitchFamily="18" charset="-78"/>
              </a:rPr>
              <a:t>It studies:</a:t>
            </a:r>
          </a:p>
          <a:p>
            <a:pPr>
              <a:defRPr/>
            </a:pPr>
            <a:r>
              <a:rPr lang="en-US" altLang="en-US" dirty="0">
                <a:latin typeface="Andalus" panose="02020603050405020304" pitchFamily="18" charset="-78"/>
                <a:cs typeface="Andalus" panose="02020603050405020304" pitchFamily="18" charset="-78"/>
              </a:rPr>
              <a:t>how human being grows and changes through the life span.</a:t>
            </a:r>
          </a:p>
          <a:p>
            <a:pPr>
              <a:defRPr/>
            </a:pPr>
            <a:r>
              <a:rPr lang="en-US" altLang="en-US" dirty="0">
                <a:latin typeface="Andalus" panose="02020603050405020304" pitchFamily="18" charset="-78"/>
                <a:cs typeface="Andalus" panose="02020603050405020304" pitchFamily="18" charset="-78"/>
              </a:rPr>
              <a:t> domains of development; physical and motor, intellectual, personal, emotional, moral and social.</a:t>
            </a:r>
          </a:p>
          <a:p>
            <a:pPr>
              <a:defRPr/>
            </a:pPr>
            <a:r>
              <a:rPr lang="en-US" altLang="en-US" dirty="0">
                <a:latin typeface="Andalus" panose="02020603050405020304" pitchFamily="18" charset="-78"/>
                <a:cs typeface="Andalus" panose="02020603050405020304" pitchFamily="18" charset="-78"/>
              </a:rPr>
              <a:t>sequences and rate of maturation, size and ability in relation to age.</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1647</TotalTime>
  <Words>833</Words>
  <Application>Microsoft Office PowerPoint</Application>
  <PresentationFormat>On-screen Show (4:3)</PresentationFormat>
  <Paragraphs>91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Psychology</vt:lpstr>
      <vt:lpstr>What is Psychology</vt:lpstr>
      <vt:lpstr>Definition of Psychology</vt:lpstr>
      <vt:lpstr>In the early days of psychology</vt:lpstr>
      <vt:lpstr>Slide 5</vt:lpstr>
      <vt:lpstr>Father of Psychology</vt:lpstr>
      <vt:lpstr>First laboratory of Psychology</vt:lpstr>
      <vt:lpstr>Branches of Psychology</vt:lpstr>
      <vt:lpstr>Developmental psychology</vt:lpstr>
      <vt:lpstr>Personality</vt:lpstr>
      <vt:lpstr>Personality of Psychology</vt:lpstr>
      <vt:lpstr>Social psychology</vt:lpstr>
      <vt:lpstr>Industrial/Organizational psychology</vt:lpstr>
      <vt:lpstr>Industrial/Organizational psychology</vt:lpstr>
      <vt:lpstr>Clinical and Counseling psychology</vt:lpstr>
      <vt:lpstr>Clinical psychology</vt:lpstr>
      <vt:lpstr>Counseling psychology</vt:lpstr>
      <vt:lpstr>Experimental and Physiological psychology</vt:lpstr>
      <vt:lpstr>Physiological psychology</vt:lpstr>
      <vt:lpstr>Educational psychology</vt:lpstr>
      <vt:lpstr>Linkage between Educational psychology and other branches of psychology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Psychology</dc:title>
  <dc:creator>puitc</dc:creator>
  <cp:lastModifiedBy>Windows User</cp:lastModifiedBy>
  <cp:revision>53</cp:revision>
  <dcterms:created xsi:type="dcterms:W3CDTF">2017-02-15T05:02:15Z</dcterms:created>
  <dcterms:modified xsi:type="dcterms:W3CDTF">2020-05-13T11:04:39Z</dcterms:modified>
</cp:coreProperties>
</file>